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Mono-bold.fntdata"/><Relationship Id="rId10" Type="http://schemas.openxmlformats.org/officeDocument/2006/relationships/slide" Target="slides/slide5.xml"/><Relationship Id="rId21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24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ab215a60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ab215a60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ab65215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ab65215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ab652159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ab652159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b652159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ab652159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ab215a60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ab215a60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ab215a60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ab215a60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ab215a6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ab215a6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ab215a60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ab215a60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ab215a6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ab215a6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ab215a60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ab215a60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ab215a60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ab215a60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ab215a60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ab215a60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ab652159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ab652159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ab215a60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ab215a60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Video Game Sales and User Scores Using Regression Discontinuity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840">
                <a:solidFill>
                  <a:schemeClr val="dk1"/>
                </a:solidFill>
              </a:rPr>
              <a:t>Kyle VanHatten</a:t>
            </a:r>
            <a:endParaRPr sz="18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840">
                <a:solidFill>
                  <a:schemeClr val="dk1"/>
                </a:solidFill>
              </a:rPr>
              <a:t>ECON 438</a:t>
            </a:r>
            <a:endParaRPr sz="18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840">
                <a:solidFill>
                  <a:schemeClr val="dk1"/>
                </a:solidFill>
              </a:rPr>
              <a:t>Essay 3 Presentation</a:t>
            </a:r>
            <a:endParaRPr sz="18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RD Results: Global Sales (Millions)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8" y="1017725"/>
            <a:ext cx="76676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RD Results: Global Sales (Millions)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788" y="1017725"/>
            <a:ext cx="617843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RD Results: User Scores</a:t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325" y="1017725"/>
            <a:ext cx="73673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Robust RD Results: User Scores</a:t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788" y="1017725"/>
            <a:ext cx="617843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Future Work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Review</a:t>
            </a:r>
            <a:r>
              <a:rPr lang="en" u="sng">
                <a:solidFill>
                  <a:schemeClr val="dk1"/>
                </a:solidFill>
              </a:rPr>
              <a:t>-Bombing:</a:t>
            </a:r>
            <a:r>
              <a:rPr lang="en">
                <a:solidFill>
                  <a:schemeClr val="dk1"/>
                </a:solidFill>
              </a:rPr>
              <a:t> Potential manipulation of user scores due to coordinated efforts.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Expanding Scope:</a:t>
            </a:r>
            <a:r>
              <a:rPr lang="en">
                <a:solidFill>
                  <a:schemeClr val="dk1"/>
                </a:solidFill>
              </a:rPr>
              <a:t> Include movies or other media for comparative analysis alongside games.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Statistical Significance:</a:t>
            </a:r>
            <a:r>
              <a:rPr lang="en">
                <a:solidFill>
                  <a:schemeClr val="dk1"/>
                </a:solidFill>
              </a:rPr>
              <a:t> Address the general lack of statistically significant results in certain analyses.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Global Impact:</a:t>
            </a:r>
            <a:endParaRPr u="sng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Although critic and user scores are interconnected, their influence on global sales may be limited.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Many game buyers might not consult Metacritic scores before purchasing.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Objective:</a:t>
            </a:r>
            <a:endParaRPr sz="24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76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Explore relationships between critic scores, user scores, and global sales on the Metacritic review site. 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Apply Regression Discontinuity Analysis (RDA) to detect jumps at 50% and 75% critic review scores.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Refine data by removing outliers and identifying patterns in specific subsets (e.g., high sales, recent games).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77614"/>
            <a:ext cx="4290300" cy="3188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Metacritic Review Coloring (Games)</a:t>
            </a:r>
            <a:endParaRPr sz="242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063" y="1103700"/>
            <a:ext cx="599587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-711750" y="1703700"/>
            <a:ext cx="257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1861050" y="1017725"/>
            <a:ext cx="1415100" cy="400200"/>
          </a:xfrm>
          <a:prstGeom prst="rect">
            <a:avLst/>
          </a:prstGeom>
          <a:solidFill>
            <a:srgbClr val="00CE7A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Green: 75+</a:t>
            </a:r>
            <a:endParaRPr b="1"/>
          </a:p>
        </p:txBody>
      </p:sp>
      <p:sp>
        <p:nvSpPr>
          <p:cNvPr id="71" name="Google Shape;71;p15"/>
          <p:cNvSpPr txBox="1"/>
          <p:nvPr/>
        </p:nvSpPr>
        <p:spPr>
          <a:xfrm>
            <a:off x="3864463" y="1017725"/>
            <a:ext cx="1415100" cy="400200"/>
          </a:xfrm>
          <a:prstGeom prst="rect">
            <a:avLst/>
          </a:prstGeom>
          <a:solidFill>
            <a:srgbClr val="FFBD3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r>
              <a:rPr b="1" lang="en"/>
              <a:t>: 50-74</a:t>
            </a:r>
            <a:endParaRPr b="1"/>
          </a:p>
        </p:txBody>
      </p:sp>
      <p:sp>
        <p:nvSpPr>
          <p:cNvPr id="72" name="Google Shape;72;p15"/>
          <p:cNvSpPr txBox="1"/>
          <p:nvPr/>
        </p:nvSpPr>
        <p:spPr>
          <a:xfrm>
            <a:off x="5867888" y="970850"/>
            <a:ext cx="1415100" cy="400200"/>
          </a:xfrm>
          <a:prstGeom prst="rect">
            <a:avLst/>
          </a:prstGeom>
          <a:solidFill>
            <a:srgbClr val="FF687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Red: 0-49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Main Idea</a:t>
            </a:r>
            <a:endParaRPr sz="242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513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Perception Shift at Key Thresholds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Minimal quality difference (e.g., 74 vs. 75) may create a perception bias due to color changes.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Critics Review First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Critics often submit reviews earlier, potentially influencing user opinions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 waiting period for user reviews (and NOT critics)  was implemented in 2020; however, this policy is not reflected in the dataset.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Slide 3: Data Overview</a:t>
            </a:r>
            <a:endParaRPr sz="2420"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Dataset: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Source: Publicly available Kaggle dataset.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Sample Size: 3,680 games, ranging in release year from 1980-2016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Cleaning:</a:t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Removed missing values.</a:t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Standardized user scores to match critic scores (/100).</a:t>
            </a:r>
            <a:endParaRPr>
              <a:solidFill>
                <a:schemeClr val="dk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Ensured proper column types for consistency.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875" y="1305075"/>
            <a:ext cx="4267200" cy="25333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Treatment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Categorization Based on Critic Score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Green Treatment: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critic_score ≥ 7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Yellow Treatment: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50 ≤ critic_score </a:t>
            </a:r>
            <a:endParaRPr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Created subsets for Regression Discontinuity (RD) Analysis at 75 and 50 thresholds.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875" y="956525"/>
            <a:ext cx="3400000" cy="323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/ Code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Methods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Regression Discontinuity (RD) Model</a:t>
            </a:r>
            <a:r>
              <a:rPr b="1" lang="en" sz="1400">
                <a:solidFill>
                  <a:schemeClr val="dk1"/>
                </a:solidFill>
              </a:rPr>
              <a:t>s for User Score / Global Sales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Simple RD Model:</a:t>
            </a:r>
            <a:r>
              <a:rPr lang="en">
                <a:solidFill>
                  <a:schemeClr val="dk1"/>
                </a:solidFill>
              </a:rPr>
              <a:t> Assumes fixed slopes on either side of the threshold.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b="1" lang="en">
                <a:solidFill>
                  <a:schemeClr val="dk1"/>
                </a:solidFill>
              </a:rPr>
              <a:t>Robust RD Model:</a:t>
            </a:r>
            <a:r>
              <a:rPr lang="en">
                <a:solidFill>
                  <a:schemeClr val="dk1"/>
                </a:solidFill>
              </a:rPr>
              <a:t> Allows slopes to differ across thresholds.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Subset Analysis</a:t>
            </a:r>
            <a:endParaRPr b="1"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Re-ran Robust RD using: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en">
                <a:solidFill>
                  <a:schemeClr val="dk1"/>
                </a:solidFill>
              </a:rPr>
              <a:t>Jittered Critic Scores:</a:t>
            </a:r>
            <a:r>
              <a:rPr lang="en">
                <a:solidFill>
                  <a:schemeClr val="dk1"/>
                </a:solidFill>
              </a:rPr>
              <a:t> Evaluates model robustness to minor score variations.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en">
                <a:solidFill>
                  <a:schemeClr val="dk1"/>
                </a:solidFill>
              </a:rPr>
              <a:t>Filtered Data:</a:t>
            </a:r>
            <a:r>
              <a:rPr lang="en">
                <a:solidFill>
                  <a:schemeClr val="dk1"/>
                </a:solidFill>
              </a:rPr>
              <a:t> Excludes low user/critic review counts.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en">
                <a:solidFill>
                  <a:schemeClr val="dk1"/>
                </a:solidFill>
              </a:rPr>
              <a:t>Outlier Removal:</a:t>
            </a:r>
            <a:r>
              <a:rPr lang="en">
                <a:solidFill>
                  <a:schemeClr val="dk1"/>
                </a:solidFill>
              </a:rPr>
              <a:t> Removes extreme review scores.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b="1" lang="en" sz="1400">
                <a:solidFill>
                  <a:schemeClr val="dk1"/>
                </a:solidFill>
              </a:rPr>
              <a:t>Log-Transformed Sale</a:t>
            </a:r>
            <a:r>
              <a:rPr b="1" lang="en">
                <a:solidFill>
                  <a:schemeClr val="dk1"/>
                </a:solidFill>
              </a:rPr>
              <a:t>s: </a:t>
            </a:r>
            <a:r>
              <a:rPr lang="en">
                <a:solidFill>
                  <a:schemeClr val="dk1"/>
                </a:solidFill>
              </a:rPr>
              <a:t>Analyzed the impact of critic scores on </a:t>
            </a:r>
            <a:r>
              <a:rPr b="1" lang="en">
                <a:solidFill>
                  <a:schemeClr val="dk1"/>
                </a:solidFill>
              </a:rPr>
              <a:t>log-transformed global sales</a:t>
            </a:r>
            <a:r>
              <a:rPr lang="en">
                <a:solidFill>
                  <a:schemeClr val="dk1"/>
                </a:solidFill>
              </a:rPr>
              <a:t>, accounting for skewness in sales data.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RD Results: User Scores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25" y="1017725"/>
            <a:ext cx="7296150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RD Results: User Scores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177" y="1017727"/>
            <a:ext cx="6215649" cy="38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